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6"/>
  </p:notesMasterIdLst>
  <p:sldIdLst>
    <p:sldId id="426" r:id="rId2"/>
    <p:sldId id="433" r:id="rId3"/>
    <p:sldId id="477" r:id="rId4"/>
    <p:sldId id="428" r:id="rId5"/>
    <p:sldId id="480" r:id="rId6"/>
    <p:sldId id="481" r:id="rId7"/>
    <p:sldId id="429" r:id="rId8"/>
    <p:sldId id="484" r:id="rId9"/>
    <p:sldId id="485" r:id="rId10"/>
    <p:sldId id="486" r:id="rId11"/>
    <p:sldId id="483" r:id="rId12"/>
    <p:sldId id="487" r:id="rId13"/>
    <p:sldId id="488" r:id="rId14"/>
    <p:sldId id="434" r:id="rId15"/>
  </p:sldIdLst>
  <p:sldSz cx="9144000" cy="5715000" type="screen16x10"/>
  <p:notesSz cx="6858000" cy="9144000"/>
  <p:embeddedFontLst>
    <p:embeddedFont>
      <p:font typeface="Orly's Font 2" panose="020B0604020202020204" charset="0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Verdana" panose="020B0604030504040204" pitchFamily="34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849" autoAdjust="0"/>
  </p:normalViewPr>
  <p:slideViewPr>
    <p:cSldViewPr>
      <p:cViewPr>
        <p:scale>
          <a:sx n="80" d="100"/>
          <a:sy n="80" d="100"/>
        </p:scale>
        <p:origin x="-72" y="-72"/>
      </p:cViewPr>
      <p:guideLst>
        <p:guide orient="horz" pos="151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5166650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485900" y="914400"/>
            <a:ext cx="62865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solve a problem that has more than one step?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914400" y="2171700"/>
            <a:ext cx="7543800" cy="2332946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For example: </a:t>
            </a:r>
          </a:p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</a:rPr>
              <a:t>At the pet store, there are 134 birds, </a:t>
            </a:r>
            <a:r>
              <a:rPr lang="en-US" sz="2800" dirty="0" smtClean="0">
                <a:solidFill>
                  <a:schemeClr val="accent1"/>
                </a:solidFill>
              </a:rPr>
              <a:t>55 </a:t>
            </a:r>
            <a:r>
              <a:rPr lang="en-US" sz="2800" dirty="0">
                <a:solidFill>
                  <a:schemeClr val="accent1"/>
                </a:solidFill>
              </a:rPr>
              <a:t>cats, and some dogs.  If there are </a:t>
            </a:r>
            <a:r>
              <a:rPr lang="en-US" sz="2800" dirty="0" smtClean="0">
                <a:solidFill>
                  <a:schemeClr val="accent1"/>
                </a:solidFill>
              </a:rPr>
              <a:t>395 </a:t>
            </a:r>
            <a:r>
              <a:rPr lang="en-US" sz="2800" dirty="0">
                <a:solidFill>
                  <a:schemeClr val="accent1"/>
                </a:solidFill>
              </a:rPr>
              <a:t>animals in all, how many dogs were in the pet store</a:t>
            </a:r>
            <a:r>
              <a:rPr lang="en-US" sz="2800" dirty="0" smtClean="0">
                <a:solidFill>
                  <a:schemeClr val="accent1"/>
                </a:solidFill>
              </a:rPr>
              <a:t>?</a:t>
            </a:r>
            <a:endParaRPr lang="en-US" sz="28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049" b="-2401"/>
          <a:stretch/>
        </p:blipFill>
        <p:spPr bwMode="auto">
          <a:xfrm>
            <a:off x="1717469" y="210029"/>
            <a:ext cx="6079550" cy="489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2838493" y="1630447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Understand the problem</a:t>
            </a:r>
          </a:p>
        </p:txBody>
      </p:sp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1025" y="1594822"/>
            <a:ext cx="311228" cy="36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2872142" y="2281535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Who and What</a:t>
            </a:r>
          </a:p>
        </p:txBody>
      </p:sp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7811" y="2268151"/>
            <a:ext cx="311228" cy="36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2893125" y="2967335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Chunk and Draw</a:t>
            </a:r>
          </a:p>
        </p:txBody>
      </p:sp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25" y="159560"/>
            <a:ext cx="2709923" cy="640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597" y="2906320"/>
            <a:ext cx="311228" cy="36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2914900" y="3652650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Compute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25754" y="4224635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Check</a:t>
            </a:r>
          </a:p>
        </p:txBody>
      </p:sp>
    </p:spTree>
    <p:extLst>
      <p:ext uri="{BB962C8B-B14F-4D97-AF65-F5344CB8AC3E}">
        <p14:creationId xmlns:p14="http://schemas.microsoft.com/office/powerpoint/2010/main" val="365713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5" grpId="0"/>
      <p:bldP spid="28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"/>
          <p:cNvSpPr txBox="1">
            <a:spLocks/>
          </p:cNvSpPr>
          <p:nvPr/>
        </p:nvSpPr>
        <p:spPr bwMode="auto">
          <a:xfrm>
            <a:off x="1546019" y="1178588"/>
            <a:ext cx="1714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</a:rPr>
              <a:t>Animals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13" name="Text Placeholder 2"/>
          <p:cNvSpPr txBox="1">
            <a:spLocks/>
          </p:cNvSpPr>
          <p:nvPr/>
        </p:nvSpPr>
        <p:spPr bwMode="auto">
          <a:xfrm>
            <a:off x="1031669" y="1527382"/>
            <a:ext cx="2743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</a:rPr>
              <a:t>in the pet store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774869" y="1320811"/>
            <a:ext cx="1849582" cy="57150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Text Placeholder 2"/>
          <p:cNvSpPr txBox="1">
            <a:spLocks/>
          </p:cNvSpPr>
          <p:nvPr/>
        </p:nvSpPr>
        <p:spPr bwMode="auto">
          <a:xfrm>
            <a:off x="4132242" y="973446"/>
            <a:ext cx="11318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birds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618019" y="1320811"/>
            <a:ext cx="924791" cy="57150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5667994" y="977911"/>
            <a:ext cx="8713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cats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550231" y="1320811"/>
            <a:ext cx="1297116" cy="57150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6653151" y="973446"/>
            <a:ext cx="11788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dogs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auto">
          <a:xfrm>
            <a:off x="5221679" y="2323017"/>
            <a:ext cx="11788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395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23" name="Left Brace 22"/>
          <p:cNvSpPr/>
          <p:nvPr/>
        </p:nvSpPr>
        <p:spPr>
          <a:xfrm rot="16200000">
            <a:off x="5649705" y="70496"/>
            <a:ext cx="322806" cy="4072478"/>
          </a:xfrm>
          <a:prstGeom prst="leftBrace">
            <a:avLst>
              <a:gd name="adj1" fmla="val 8333"/>
              <a:gd name="adj2" fmla="val 49809"/>
            </a:avLst>
          </a:prstGeom>
          <a:noFill/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3774869" y="1346418"/>
            <a:ext cx="4057139" cy="57150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" name="Oval 30"/>
          <p:cNvSpPr/>
          <p:nvPr/>
        </p:nvSpPr>
        <p:spPr>
          <a:xfrm>
            <a:off x="5361228" y="2233838"/>
            <a:ext cx="884420" cy="544623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 bwMode="auto">
          <a:xfrm>
            <a:off x="2785838" y="3200399"/>
            <a:ext cx="34859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u="sng" dirty="0" smtClean="0">
                <a:solidFill>
                  <a:schemeClr val="accent1"/>
                </a:solidFill>
              </a:rPr>
              <a:t>134</a:t>
            </a:r>
            <a:r>
              <a:rPr lang="en-US" dirty="0" smtClean="0">
                <a:solidFill>
                  <a:schemeClr val="accent1"/>
                </a:solidFill>
              </a:rPr>
              <a:t> + </a:t>
            </a:r>
            <a:r>
              <a:rPr lang="en-US" u="sng" dirty="0" smtClean="0">
                <a:solidFill>
                  <a:schemeClr val="accent1"/>
                </a:solidFill>
              </a:rPr>
              <a:t>55</a:t>
            </a:r>
            <a:r>
              <a:rPr lang="en-US" dirty="0" smtClean="0">
                <a:solidFill>
                  <a:schemeClr val="accent1"/>
                </a:solidFill>
              </a:rPr>
              <a:t> + </a:t>
            </a:r>
            <a:r>
              <a:rPr lang="en-US" u="sng" dirty="0" smtClean="0">
                <a:solidFill>
                  <a:schemeClr val="accent1"/>
                </a:solidFill>
              </a:rPr>
              <a:t> ? </a:t>
            </a:r>
            <a:r>
              <a:rPr lang="en-US" dirty="0" smtClean="0">
                <a:solidFill>
                  <a:schemeClr val="accent1"/>
                </a:solidFill>
              </a:rPr>
              <a:t> = 395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 bwMode="auto">
          <a:xfrm>
            <a:off x="2782012" y="3195935"/>
            <a:ext cx="34859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134 + 55 +  ?  = 395</a:t>
            </a:r>
            <a:endParaRPr lang="en-US" dirty="0">
              <a:solidFill>
                <a:schemeClr val="accent1"/>
              </a:solidFill>
            </a:endParaRPr>
          </a:p>
        </p:txBody>
      </p:sp>
      <p:cxnSp>
        <p:nvCxnSpPr>
          <p:cNvPr id="3" name="Straight Connector 2"/>
          <p:cNvCxnSpPr/>
          <p:nvPr/>
        </p:nvCxnSpPr>
        <p:spPr>
          <a:xfrm>
            <a:off x="3429000" y="3506189"/>
            <a:ext cx="345869" cy="494311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3774870" y="3506189"/>
            <a:ext cx="454230" cy="494311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 Placeholder 2"/>
          <p:cNvSpPr txBox="1">
            <a:spLocks/>
          </p:cNvSpPr>
          <p:nvPr/>
        </p:nvSpPr>
        <p:spPr bwMode="auto">
          <a:xfrm>
            <a:off x="3543432" y="4024250"/>
            <a:ext cx="4628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9</a:t>
            </a:r>
            <a:endParaRPr lang="en-US" dirty="0">
              <a:solidFill>
                <a:schemeClr val="accent1"/>
              </a:solidFill>
            </a:endParaRPr>
          </a:p>
        </p:txBody>
      </p:sp>
      <p:cxnSp>
        <p:nvCxnSpPr>
          <p:cNvPr id="40" name="Straight Connector 39"/>
          <p:cNvCxnSpPr/>
          <p:nvPr/>
        </p:nvCxnSpPr>
        <p:spPr>
          <a:xfrm>
            <a:off x="3235531" y="3506189"/>
            <a:ext cx="24988" cy="494311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V="1">
            <a:off x="3248025" y="3506189"/>
            <a:ext cx="712921" cy="518062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 Placeholder 2"/>
          <p:cNvSpPr txBox="1">
            <a:spLocks/>
          </p:cNvSpPr>
          <p:nvPr/>
        </p:nvSpPr>
        <p:spPr bwMode="auto">
          <a:xfrm>
            <a:off x="2875131" y="4024250"/>
            <a:ext cx="7707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80</a:t>
            </a:r>
            <a:endParaRPr lang="en-US" dirty="0">
              <a:solidFill>
                <a:schemeClr val="accent1"/>
              </a:solidFill>
            </a:endParaRPr>
          </a:p>
        </p:txBody>
      </p:sp>
      <p:cxnSp>
        <p:nvCxnSpPr>
          <p:cNvPr id="51" name="Straight Arrow Connector 50"/>
          <p:cNvCxnSpPr>
            <a:endCxn id="53" idx="0"/>
          </p:cNvCxnSpPr>
          <p:nvPr/>
        </p:nvCxnSpPr>
        <p:spPr>
          <a:xfrm flipH="1">
            <a:off x="2592240" y="3538835"/>
            <a:ext cx="493860" cy="492353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 Placeholder 2"/>
          <p:cNvSpPr txBox="1">
            <a:spLocks/>
          </p:cNvSpPr>
          <p:nvPr/>
        </p:nvSpPr>
        <p:spPr bwMode="auto">
          <a:xfrm>
            <a:off x="2206852" y="4031188"/>
            <a:ext cx="7707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100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55" name="Text Placeholder 2"/>
          <p:cNvSpPr txBox="1">
            <a:spLocks/>
          </p:cNvSpPr>
          <p:nvPr/>
        </p:nvSpPr>
        <p:spPr bwMode="auto">
          <a:xfrm>
            <a:off x="3417125" y="4064878"/>
            <a:ext cx="3466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+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56" name="Text Placeholder 2"/>
          <p:cNvSpPr txBox="1">
            <a:spLocks/>
          </p:cNvSpPr>
          <p:nvPr/>
        </p:nvSpPr>
        <p:spPr bwMode="auto">
          <a:xfrm>
            <a:off x="2809525" y="4086653"/>
            <a:ext cx="3466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+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57" name="Text Placeholder 2"/>
          <p:cNvSpPr txBox="1">
            <a:spLocks/>
          </p:cNvSpPr>
          <p:nvPr/>
        </p:nvSpPr>
        <p:spPr bwMode="auto">
          <a:xfrm>
            <a:off x="3740725" y="3990669"/>
            <a:ext cx="11961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= 189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3763752" y="1320811"/>
            <a:ext cx="2798354" cy="57150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5" name="Text Placeholder 2"/>
          <p:cNvSpPr txBox="1">
            <a:spLocks/>
          </p:cNvSpPr>
          <p:nvPr/>
        </p:nvSpPr>
        <p:spPr bwMode="auto">
          <a:xfrm>
            <a:off x="2979242" y="4572640"/>
            <a:ext cx="31123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395 - 189 = 206</a:t>
            </a:r>
            <a:endParaRPr lang="en-US" u="sng" dirty="0">
              <a:solidFill>
                <a:schemeClr val="accent1"/>
              </a:solidFill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 bwMode="auto">
          <a:xfrm>
            <a:off x="6763113" y="1439576"/>
            <a:ext cx="8713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?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5" name="Text Placeholder 2"/>
          <p:cNvSpPr txBox="1">
            <a:spLocks/>
          </p:cNvSpPr>
          <p:nvPr/>
        </p:nvSpPr>
        <p:spPr bwMode="auto">
          <a:xfrm>
            <a:off x="4263984" y="1466272"/>
            <a:ext cx="8713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134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8" name="Text Placeholder 2"/>
          <p:cNvSpPr txBox="1">
            <a:spLocks/>
          </p:cNvSpPr>
          <p:nvPr/>
        </p:nvSpPr>
        <p:spPr bwMode="auto">
          <a:xfrm>
            <a:off x="5659203" y="1461860"/>
            <a:ext cx="8713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55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82" name="Text Placeholder 2"/>
          <p:cNvSpPr txBox="1">
            <a:spLocks/>
          </p:cNvSpPr>
          <p:nvPr/>
        </p:nvSpPr>
        <p:spPr bwMode="auto">
          <a:xfrm>
            <a:off x="6806903" y="1455586"/>
            <a:ext cx="8713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206</a:t>
            </a:r>
            <a:endParaRPr lang="en-US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550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 animBg="1"/>
      <p:bldP spid="16" grpId="0"/>
      <p:bldP spid="17" grpId="0" animBg="1"/>
      <p:bldP spid="19" grpId="0"/>
      <p:bldP spid="20" grpId="0" animBg="1"/>
      <p:bldP spid="21" grpId="0"/>
      <p:bldP spid="22" grpId="0"/>
      <p:bldP spid="23" grpId="0" animBg="1"/>
      <p:bldP spid="30" grpId="0" animBg="1"/>
      <p:bldP spid="30" grpId="1" animBg="1"/>
      <p:bldP spid="31" grpId="0" animBg="1"/>
      <p:bldP spid="31" grpId="1" animBg="1"/>
      <p:bldP spid="32" grpId="0"/>
      <p:bldP spid="32" grpId="1"/>
      <p:bldP spid="33" grpId="0"/>
      <p:bldP spid="38" grpId="0"/>
      <p:bldP spid="53" grpId="0"/>
      <p:bldP spid="55" grpId="0"/>
      <p:bldP spid="56" grpId="0"/>
      <p:bldP spid="57" grpId="0"/>
      <p:bldP spid="64" grpId="0" animBg="1"/>
      <p:bldP spid="64" grpId="1" animBg="1"/>
      <p:bldP spid="65" grpId="0"/>
      <p:bldP spid="24" grpId="0"/>
      <p:bldP spid="24" grpId="1"/>
      <p:bldP spid="15" grpId="0"/>
      <p:bldP spid="18" grpId="0"/>
      <p:bldP spid="8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"/>
          <p:cNvSpPr txBox="1">
            <a:spLocks/>
          </p:cNvSpPr>
          <p:nvPr/>
        </p:nvSpPr>
        <p:spPr bwMode="auto">
          <a:xfrm>
            <a:off x="1618255" y="2534015"/>
            <a:ext cx="1714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</a:rPr>
              <a:t>Animals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13" name="Text Placeholder 2"/>
          <p:cNvSpPr txBox="1">
            <a:spLocks/>
          </p:cNvSpPr>
          <p:nvPr/>
        </p:nvSpPr>
        <p:spPr bwMode="auto">
          <a:xfrm>
            <a:off x="1103905" y="2882809"/>
            <a:ext cx="2743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</a:rPr>
              <a:t>in the pet store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847105" y="2676238"/>
            <a:ext cx="1849582" cy="57150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Text Placeholder 2"/>
          <p:cNvSpPr txBox="1">
            <a:spLocks/>
          </p:cNvSpPr>
          <p:nvPr/>
        </p:nvSpPr>
        <p:spPr bwMode="auto">
          <a:xfrm>
            <a:off x="4204478" y="2328873"/>
            <a:ext cx="11318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birds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690255" y="2676238"/>
            <a:ext cx="924791" cy="57150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5740230" y="2333338"/>
            <a:ext cx="8713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cats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622467" y="2676238"/>
            <a:ext cx="1297116" cy="57150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6725387" y="2328873"/>
            <a:ext cx="11788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dogs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auto">
          <a:xfrm>
            <a:off x="5293915" y="3678444"/>
            <a:ext cx="11788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395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23" name="Left Brace 22"/>
          <p:cNvSpPr/>
          <p:nvPr/>
        </p:nvSpPr>
        <p:spPr>
          <a:xfrm rot="16200000">
            <a:off x="5721941" y="1425923"/>
            <a:ext cx="322806" cy="4072478"/>
          </a:xfrm>
          <a:prstGeom prst="leftBrace">
            <a:avLst>
              <a:gd name="adj1" fmla="val 8333"/>
              <a:gd name="adj2" fmla="val 49809"/>
            </a:avLst>
          </a:prstGeom>
          <a:noFill/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2"/>
          <p:cNvSpPr txBox="1">
            <a:spLocks/>
          </p:cNvSpPr>
          <p:nvPr/>
        </p:nvSpPr>
        <p:spPr bwMode="auto">
          <a:xfrm>
            <a:off x="4336220" y="2821699"/>
            <a:ext cx="8713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134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8" name="Text Placeholder 2"/>
          <p:cNvSpPr txBox="1">
            <a:spLocks/>
          </p:cNvSpPr>
          <p:nvPr/>
        </p:nvSpPr>
        <p:spPr bwMode="auto">
          <a:xfrm>
            <a:off x="5731439" y="2817287"/>
            <a:ext cx="8713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55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42" name="Text Placeholder 2"/>
          <p:cNvSpPr txBox="1">
            <a:spLocks/>
          </p:cNvSpPr>
          <p:nvPr/>
        </p:nvSpPr>
        <p:spPr bwMode="auto">
          <a:xfrm>
            <a:off x="6879139" y="2811013"/>
            <a:ext cx="8713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206</a:t>
            </a:r>
            <a:endParaRPr lang="en-US" dirty="0">
              <a:solidFill>
                <a:schemeClr val="accent1"/>
              </a:solidFill>
            </a:endParaRPr>
          </a:p>
        </p:txBody>
      </p:sp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8941" y="47500"/>
            <a:ext cx="3638115" cy="214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4174" y="511648"/>
            <a:ext cx="239508" cy="217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3456" y="846408"/>
            <a:ext cx="239508" cy="217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4174" y="1162580"/>
            <a:ext cx="239508" cy="217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6406" y="1474025"/>
            <a:ext cx="239508" cy="217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" name="Text Placeholder 2"/>
          <p:cNvSpPr txBox="1">
            <a:spLocks/>
          </p:cNvSpPr>
          <p:nvPr/>
        </p:nvSpPr>
        <p:spPr bwMode="auto">
          <a:xfrm>
            <a:off x="2475505" y="4343400"/>
            <a:ext cx="46019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134 + 55 + 206 = 395</a:t>
            </a:r>
            <a:endParaRPr lang="en-US" sz="2800" dirty="0">
              <a:solidFill>
                <a:schemeClr val="accent5"/>
              </a:solidFill>
            </a:endParaRPr>
          </a:p>
        </p:txBody>
      </p:sp>
      <p:pic>
        <p:nvPicPr>
          <p:cNvPr id="50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4580" y="4320484"/>
            <a:ext cx="385732" cy="351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752" y="1748912"/>
            <a:ext cx="239508" cy="217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Text Placeholder 2"/>
          <p:cNvSpPr txBox="1">
            <a:spLocks/>
          </p:cNvSpPr>
          <p:nvPr/>
        </p:nvSpPr>
        <p:spPr bwMode="auto">
          <a:xfrm>
            <a:off x="890276" y="4305817"/>
            <a:ext cx="7772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There were </a:t>
            </a:r>
            <a:r>
              <a:rPr lang="en-US" sz="2800" u="sng" dirty="0" smtClean="0">
                <a:solidFill>
                  <a:schemeClr val="accent5"/>
                </a:solidFill>
              </a:rPr>
              <a:t> 206 </a:t>
            </a:r>
            <a:r>
              <a:rPr lang="en-US" sz="2800" dirty="0" smtClean="0">
                <a:solidFill>
                  <a:schemeClr val="accent5"/>
                </a:solidFill>
              </a:rPr>
              <a:t> dogs in the pet store.</a:t>
            </a:r>
            <a:endParaRPr lang="en-US" sz="28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859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 animBg="1"/>
      <p:bldP spid="16" grpId="0"/>
      <p:bldP spid="17" grpId="0" animBg="1"/>
      <p:bldP spid="19" grpId="0"/>
      <p:bldP spid="20" grpId="0" animBg="1"/>
      <p:bldP spid="21" grpId="0"/>
      <p:bldP spid="22" grpId="0"/>
      <p:bldP spid="23" grpId="0" animBg="1"/>
      <p:bldP spid="15" grpId="0"/>
      <p:bldP spid="18" grpId="0"/>
      <p:bldP spid="42" grpId="0"/>
      <p:bldP spid="48" grpId="0"/>
      <p:bldP spid="48" grpId="1"/>
      <p:bldP spid="5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 Placeholder 2"/>
          <p:cNvSpPr txBox="1">
            <a:spLocks/>
          </p:cNvSpPr>
          <p:nvPr/>
        </p:nvSpPr>
        <p:spPr bwMode="auto">
          <a:xfrm>
            <a:off x="2782012" y="3178109"/>
            <a:ext cx="34859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134 + 55 +  ?  = 395</a:t>
            </a:r>
            <a:endParaRPr lang="en-US" dirty="0">
              <a:solidFill>
                <a:schemeClr val="accent1"/>
              </a:solidFill>
            </a:endParaRPr>
          </a:p>
        </p:txBody>
      </p:sp>
      <p:cxnSp>
        <p:nvCxnSpPr>
          <p:cNvPr id="3" name="Straight Connector 2"/>
          <p:cNvCxnSpPr/>
          <p:nvPr/>
        </p:nvCxnSpPr>
        <p:spPr>
          <a:xfrm>
            <a:off x="3429000" y="3506189"/>
            <a:ext cx="345869" cy="494311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3774870" y="3506189"/>
            <a:ext cx="454230" cy="494311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 Placeholder 2"/>
          <p:cNvSpPr txBox="1">
            <a:spLocks/>
          </p:cNvSpPr>
          <p:nvPr/>
        </p:nvSpPr>
        <p:spPr bwMode="auto">
          <a:xfrm>
            <a:off x="3543432" y="4024250"/>
            <a:ext cx="4628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9</a:t>
            </a:r>
            <a:endParaRPr lang="en-US" dirty="0">
              <a:solidFill>
                <a:schemeClr val="accent1"/>
              </a:solidFill>
            </a:endParaRPr>
          </a:p>
        </p:txBody>
      </p:sp>
      <p:cxnSp>
        <p:nvCxnSpPr>
          <p:cNvPr id="40" name="Straight Connector 39"/>
          <p:cNvCxnSpPr/>
          <p:nvPr/>
        </p:nvCxnSpPr>
        <p:spPr>
          <a:xfrm>
            <a:off x="3235531" y="3506189"/>
            <a:ext cx="24988" cy="494311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V="1">
            <a:off x="3248025" y="3506189"/>
            <a:ext cx="712921" cy="518062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 Placeholder 2"/>
          <p:cNvSpPr txBox="1">
            <a:spLocks/>
          </p:cNvSpPr>
          <p:nvPr/>
        </p:nvSpPr>
        <p:spPr bwMode="auto">
          <a:xfrm>
            <a:off x="2875131" y="4024250"/>
            <a:ext cx="7707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80</a:t>
            </a:r>
            <a:endParaRPr lang="en-US" dirty="0">
              <a:solidFill>
                <a:schemeClr val="accent1"/>
              </a:solidFill>
            </a:endParaRPr>
          </a:p>
        </p:txBody>
      </p:sp>
      <p:cxnSp>
        <p:nvCxnSpPr>
          <p:cNvPr id="51" name="Straight Arrow Connector 50"/>
          <p:cNvCxnSpPr>
            <a:endCxn id="53" idx="0"/>
          </p:cNvCxnSpPr>
          <p:nvPr/>
        </p:nvCxnSpPr>
        <p:spPr>
          <a:xfrm flipH="1">
            <a:off x="2592240" y="3538835"/>
            <a:ext cx="493860" cy="492353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 Placeholder 2"/>
          <p:cNvSpPr txBox="1">
            <a:spLocks/>
          </p:cNvSpPr>
          <p:nvPr/>
        </p:nvSpPr>
        <p:spPr bwMode="auto">
          <a:xfrm>
            <a:off x="2206852" y="4031188"/>
            <a:ext cx="7707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100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55" name="Text Placeholder 2"/>
          <p:cNvSpPr txBox="1">
            <a:spLocks/>
          </p:cNvSpPr>
          <p:nvPr/>
        </p:nvSpPr>
        <p:spPr bwMode="auto">
          <a:xfrm>
            <a:off x="3417125" y="4064878"/>
            <a:ext cx="3466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+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56" name="Text Placeholder 2"/>
          <p:cNvSpPr txBox="1">
            <a:spLocks/>
          </p:cNvSpPr>
          <p:nvPr/>
        </p:nvSpPr>
        <p:spPr bwMode="auto">
          <a:xfrm>
            <a:off x="2809525" y="4086653"/>
            <a:ext cx="3466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+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57" name="Text Placeholder 2"/>
          <p:cNvSpPr txBox="1">
            <a:spLocks/>
          </p:cNvSpPr>
          <p:nvPr/>
        </p:nvSpPr>
        <p:spPr bwMode="auto">
          <a:xfrm>
            <a:off x="3740725" y="3990669"/>
            <a:ext cx="11961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= 189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65" name="Text Placeholder 2"/>
          <p:cNvSpPr txBox="1">
            <a:spLocks/>
          </p:cNvSpPr>
          <p:nvPr/>
        </p:nvSpPr>
        <p:spPr bwMode="auto">
          <a:xfrm>
            <a:off x="3035747" y="4485915"/>
            <a:ext cx="28475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395 - 189 = 206</a:t>
            </a:r>
            <a:endParaRPr lang="en-US" u="sng" dirty="0">
              <a:solidFill>
                <a:schemeClr val="accent1"/>
              </a:solidFill>
            </a:endParaRPr>
          </a:p>
        </p:txBody>
      </p:sp>
      <p:sp>
        <p:nvSpPr>
          <p:cNvPr id="42" name="Text Placeholder 2"/>
          <p:cNvSpPr txBox="1">
            <a:spLocks/>
          </p:cNvSpPr>
          <p:nvPr/>
        </p:nvSpPr>
        <p:spPr bwMode="auto">
          <a:xfrm>
            <a:off x="1618255" y="1434626"/>
            <a:ext cx="1714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</a:rPr>
              <a:t>Animals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43" name="Text Placeholder 2"/>
          <p:cNvSpPr txBox="1">
            <a:spLocks/>
          </p:cNvSpPr>
          <p:nvPr/>
        </p:nvSpPr>
        <p:spPr bwMode="auto">
          <a:xfrm>
            <a:off x="1103905" y="1783420"/>
            <a:ext cx="2743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</a:rPr>
              <a:t>in the pet store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3847105" y="1576849"/>
            <a:ext cx="1849582" cy="57150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5" name="Text Placeholder 2"/>
          <p:cNvSpPr txBox="1">
            <a:spLocks/>
          </p:cNvSpPr>
          <p:nvPr/>
        </p:nvSpPr>
        <p:spPr bwMode="auto">
          <a:xfrm>
            <a:off x="4204478" y="1229484"/>
            <a:ext cx="11318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birds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5690255" y="1576849"/>
            <a:ext cx="924791" cy="57150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7" name="Text Placeholder 2"/>
          <p:cNvSpPr txBox="1">
            <a:spLocks/>
          </p:cNvSpPr>
          <p:nvPr/>
        </p:nvSpPr>
        <p:spPr bwMode="auto">
          <a:xfrm>
            <a:off x="5740230" y="1233949"/>
            <a:ext cx="8713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cats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6622467" y="1576849"/>
            <a:ext cx="1297116" cy="57150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0" name="Text Placeholder 2"/>
          <p:cNvSpPr txBox="1">
            <a:spLocks/>
          </p:cNvSpPr>
          <p:nvPr/>
        </p:nvSpPr>
        <p:spPr bwMode="auto">
          <a:xfrm>
            <a:off x="6725387" y="1229484"/>
            <a:ext cx="11788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dogs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52" name="Left Brace 51"/>
          <p:cNvSpPr/>
          <p:nvPr/>
        </p:nvSpPr>
        <p:spPr>
          <a:xfrm rot="16200000">
            <a:off x="5721941" y="326534"/>
            <a:ext cx="322806" cy="4072478"/>
          </a:xfrm>
          <a:prstGeom prst="leftBrace">
            <a:avLst>
              <a:gd name="adj1" fmla="val 8333"/>
              <a:gd name="adj2" fmla="val 49809"/>
            </a:avLst>
          </a:prstGeom>
          <a:noFill/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ext Placeholder 2"/>
          <p:cNvSpPr txBox="1">
            <a:spLocks/>
          </p:cNvSpPr>
          <p:nvPr/>
        </p:nvSpPr>
        <p:spPr bwMode="auto">
          <a:xfrm>
            <a:off x="4336220" y="1722310"/>
            <a:ext cx="8713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134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58" name="Text Placeholder 2"/>
          <p:cNvSpPr txBox="1">
            <a:spLocks/>
          </p:cNvSpPr>
          <p:nvPr/>
        </p:nvSpPr>
        <p:spPr bwMode="auto">
          <a:xfrm>
            <a:off x="5731439" y="1717898"/>
            <a:ext cx="8713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55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59" name="Text Placeholder 2"/>
          <p:cNvSpPr txBox="1">
            <a:spLocks/>
          </p:cNvSpPr>
          <p:nvPr/>
        </p:nvSpPr>
        <p:spPr bwMode="auto">
          <a:xfrm>
            <a:off x="6879139" y="1711624"/>
            <a:ext cx="8713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206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60" name="Text Placeholder 2"/>
          <p:cNvSpPr txBox="1">
            <a:spLocks/>
          </p:cNvSpPr>
          <p:nvPr/>
        </p:nvSpPr>
        <p:spPr bwMode="auto">
          <a:xfrm>
            <a:off x="5293915" y="2560543"/>
            <a:ext cx="11788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395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61" name="Text Placeholder 2"/>
          <p:cNvSpPr txBox="1">
            <a:spLocks/>
          </p:cNvSpPr>
          <p:nvPr/>
        </p:nvSpPr>
        <p:spPr bwMode="auto">
          <a:xfrm>
            <a:off x="1210151" y="3564974"/>
            <a:ext cx="67351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Try to solve it a different way!</a:t>
            </a:r>
            <a:endParaRPr lang="en-US" sz="28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030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3" grpId="1"/>
      <p:bldP spid="38" grpId="0"/>
      <p:bldP spid="38" grpId="1"/>
      <p:bldP spid="49" grpId="0"/>
      <p:bldP spid="49" grpId="1"/>
      <p:bldP spid="53" grpId="0"/>
      <p:bldP spid="53" grpId="1"/>
      <p:bldP spid="55" grpId="0"/>
      <p:bldP spid="55" grpId="1"/>
      <p:bldP spid="56" grpId="0"/>
      <p:bldP spid="56" grpId="1"/>
      <p:bldP spid="57" grpId="0"/>
      <p:bldP spid="57" grpId="1"/>
      <p:bldP spid="65" grpId="0"/>
      <p:bldP spid="65" grpId="1"/>
      <p:bldP spid="42" grpId="0"/>
      <p:bldP spid="43" grpId="0"/>
      <p:bldP spid="44" grpId="0" animBg="1"/>
      <p:bldP spid="45" grpId="0"/>
      <p:bldP spid="46" grpId="0" animBg="1"/>
      <p:bldP spid="47" grpId="0"/>
      <p:bldP spid="48" grpId="0" animBg="1"/>
      <p:bldP spid="50" grpId="0"/>
      <p:bldP spid="52" grpId="0" animBg="1"/>
      <p:bldP spid="54" grpId="0"/>
      <p:bldP spid="58" grpId="0"/>
      <p:bldP spid="59" grpId="0"/>
      <p:bldP spid="6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692176"/>
            <a:ext cx="7429500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how to solve a multi-step problem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drawing a bar model.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52523" y="1788974"/>
            <a:ext cx="805815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solve a multi-step problem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drawing a bar model.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2855955" y="799325"/>
            <a:ext cx="6227182" cy="3912502"/>
            <a:chOff x="2850497" y="125411"/>
            <a:chExt cx="6079550" cy="4896361"/>
          </a:xfrm>
        </p:grpSpPr>
        <p:pic>
          <p:nvPicPr>
            <p:cNvPr id="43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6049" b="-2401"/>
            <a:stretch/>
          </p:blipFill>
          <p:spPr bwMode="auto">
            <a:xfrm>
              <a:off x="2850497" y="125411"/>
              <a:ext cx="6079550" cy="48963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4" name="TextBox 43"/>
            <p:cNvSpPr txBox="1"/>
            <p:nvPr/>
          </p:nvSpPr>
          <p:spPr>
            <a:xfrm>
              <a:off x="4004415" y="1460920"/>
              <a:ext cx="4077721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latin typeface="Orly's Font 2" pitchFamily="66" charset="0"/>
                  <a:ea typeface="Verdana" pitchFamily="34" charset="0"/>
                  <a:cs typeface="Verdana" pitchFamily="34" charset="0"/>
                </a:rPr>
                <a:t>Understand the problem</a:t>
              </a:r>
            </a:p>
          </p:txBody>
        </p:sp>
        <p:pic>
          <p:nvPicPr>
            <p:cNvPr id="45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24053" y="1510205"/>
              <a:ext cx="311228" cy="3630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6" name="TextBox 45"/>
            <p:cNvSpPr txBox="1"/>
            <p:nvPr/>
          </p:nvSpPr>
          <p:spPr>
            <a:xfrm>
              <a:off x="4005170" y="2111925"/>
              <a:ext cx="4077721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latin typeface="Orly's Font 2" pitchFamily="66" charset="0"/>
                  <a:ea typeface="Verdana" pitchFamily="34" charset="0"/>
                  <a:cs typeface="Verdana" pitchFamily="34" charset="0"/>
                </a:rPr>
                <a:t>Who and What</a:t>
              </a:r>
            </a:p>
          </p:txBody>
        </p:sp>
        <p:pic>
          <p:nvPicPr>
            <p:cNvPr id="47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20839" y="2183535"/>
              <a:ext cx="311228" cy="3630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8" name="TextBox 47"/>
            <p:cNvSpPr txBox="1"/>
            <p:nvPr/>
          </p:nvSpPr>
          <p:spPr>
            <a:xfrm>
              <a:off x="4026153" y="2787359"/>
              <a:ext cx="4077721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latin typeface="Orly's Font 2" pitchFamily="66" charset="0"/>
                  <a:ea typeface="Verdana" pitchFamily="34" charset="0"/>
                  <a:cs typeface="Verdana" pitchFamily="34" charset="0"/>
                </a:rPr>
                <a:t>Chunk and Draw</a:t>
              </a:r>
            </a:p>
          </p:txBody>
        </p:sp>
        <p:pic>
          <p:nvPicPr>
            <p:cNvPr id="49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17625" y="2821702"/>
              <a:ext cx="311228" cy="3630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0" name="TextBox 49"/>
            <p:cNvSpPr txBox="1"/>
            <p:nvPr/>
          </p:nvSpPr>
          <p:spPr>
            <a:xfrm>
              <a:off x="4033436" y="3428105"/>
              <a:ext cx="4077721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latin typeface="Orly's Font 2" pitchFamily="66" charset="0"/>
                  <a:ea typeface="Verdana" pitchFamily="34" charset="0"/>
                  <a:cs typeface="Verdana" pitchFamily="34" charset="0"/>
                </a:rPr>
                <a:t>Compute</a:t>
              </a:r>
            </a:p>
          </p:txBody>
        </p:sp>
        <p:pic>
          <p:nvPicPr>
            <p:cNvPr id="51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14411" y="3518890"/>
              <a:ext cx="311228" cy="3630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2" name="TextBox 51"/>
            <p:cNvSpPr txBox="1"/>
            <p:nvPr/>
          </p:nvSpPr>
          <p:spPr>
            <a:xfrm>
              <a:off x="4047927" y="4048822"/>
              <a:ext cx="4077721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latin typeface="Orly's Font 2" pitchFamily="66" charset="0"/>
                  <a:ea typeface="Verdana" pitchFamily="34" charset="0"/>
                  <a:cs typeface="Verdana" pitchFamily="34" charset="0"/>
                </a:rPr>
                <a:t>Check</a:t>
              </a:r>
            </a:p>
          </p:txBody>
        </p:sp>
        <p:pic>
          <p:nvPicPr>
            <p:cNvPr id="53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24053" y="4098106"/>
              <a:ext cx="311228" cy="3630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4" name="Text Placeholder 2"/>
          <p:cNvSpPr txBox="1">
            <a:spLocks/>
          </p:cNvSpPr>
          <p:nvPr/>
        </p:nvSpPr>
        <p:spPr bwMode="auto">
          <a:xfrm>
            <a:off x="-128590" y="2417441"/>
            <a:ext cx="230028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Model Drawing Steps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5" name="AutoShape 4"/>
          <p:cNvSpPr>
            <a:spLocks noChangeArrowheads="1"/>
          </p:cNvSpPr>
          <p:nvPr/>
        </p:nvSpPr>
        <p:spPr bwMode="auto">
          <a:xfrm rot="10800000">
            <a:off x="1924374" y="2620445"/>
            <a:ext cx="931581" cy="733663"/>
          </a:xfrm>
          <a:prstGeom prst="leftArrow">
            <a:avLst>
              <a:gd name="adj1" fmla="val 49907"/>
              <a:gd name="adj2" fmla="val 56823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squar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806728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build="p"/>
      <p:bldP spid="5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/>
          <p:cNvSpPr txBox="1">
            <a:spLocks/>
          </p:cNvSpPr>
          <p:nvPr/>
        </p:nvSpPr>
        <p:spPr bwMode="auto">
          <a:xfrm>
            <a:off x="3217545" y="2718316"/>
            <a:ext cx="237506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Key Words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3217545" y="2349051"/>
            <a:ext cx="2251710" cy="11430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5288156" y="2057400"/>
            <a:ext cx="1226944" cy="57150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288156" y="3241536"/>
            <a:ext cx="1341244" cy="530364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>
            <a:stCxn id="25" idx="2"/>
          </p:cNvCxnSpPr>
          <p:nvPr/>
        </p:nvCxnSpPr>
        <p:spPr>
          <a:xfrm>
            <a:off x="4343400" y="1480388"/>
            <a:ext cx="0" cy="862762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2171700" y="2057400"/>
            <a:ext cx="1226944" cy="57150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2057400" y="3241536"/>
            <a:ext cx="1341244" cy="530364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4343399" y="3506718"/>
            <a:ext cx="1" cy="89026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3"/>
          <p:cNvSpPr txBox="1">
            <a:spLocks/>
          </p:cNvSpPr>
          <p:nvPr/>
        </p:nvSpPr>
        <p:spPr bwMode="auto">
          <a:xfrm>
            <a:off x="5507850" y="1566059"/>
            <a:ext cx="237506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in all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5" name="Text Placeholder 3"/>
          <p:cNvSpPr txBox="1">
            <a:spLocks/>
          </p:cNvSpPr>
          <p:nvPr/>
        </p:nvSpPr>
        <p:spPr bwMode="auto">
          <a:xfrm>
            <a:off x="3155867" y="957168"/>
            <a:ext cx="237506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left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6" name="Text Placeholder 3"/>
          <p:cNvSpPr txBox="1">
            <a:spLocks/>
          </p:cNvSpPr>
          <p:nvPr/>
        </p:nvSpPr>
        <p:spPr bwMode="auto">
          <a:xfrm>
            <a:off x="6400800" y="3756713"/>
            <a:ext cx="237506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altogether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7" name="Text Placeholder 3"/>
          <p:cNvSpPr txBox="1">
            <a:spLocks/>
          </p:cNvSpPr>
          <p:nvPr/>
        </p:nvSpPr>
        <p:spPr bwMode="auto">
          <a:xfrm>
            <a:off x="228600" y="3752260"/>
            <a:ext cx="237506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difference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8" name="Text Placeholder 3"/>
          <p:cNvSpPr txBox="1">
            <a:spLocks/>
          </p:cNvSpPr>
          <p:nvPr/>
        </p:nvSpPr>
        <p:spPr bwMode="auto">
          <a:xfrm>
            <a:off x="685800" y="1566059"/>
            <a:ext cx="237506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fewer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9" name="Text Placeholder 3"/>
          <p:cNvSpPr txBox="1">
            <a:spLocks/>
          </p:cNvSpPr>
          <p:nvPr/>
        </p:nvSpPr>
        <p:spPr bwMode="auto">
          <a:xfrm>
            <a:off x="2228108" y="4396978"/>
            <a:ext cx="452746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how many fewer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21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102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 animBg="1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800100" y="1028700"/>
            <a:ext cx="75438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At the pet store, there are 134 birds, 55 cats, and some dogs.  If there are 395 animals in all, how many dogs were in the pet store?</a:t>
            </a:r>
            <a:endParaRPr lang="en-US" sz="2800" dirty="0">
              <a:solidFill>
                <a:schemeClr val="accent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590800" y="1912890"/>
            <a:ext cx="1040575" cy="398463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1536" y="3526414"/>
            <a:ext cx="1524000" cy="185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Oval Callout 10"/>
          <p:cNvSpPr/>
          <p:nvPr/>
        </p:nvSpPr>
        <p:spPr>
          <a:xfrm>
            <a:off x="4229100" y="2954914"/>
            <a:ext cx="2924758" cy="1667762"/>
          </a:xfrm>
          <a:prstGeom prst="wedgeEllipseCallout">
            <a:avLst>
              <a:gd name="adj1" fmla="val -68476"/>
              <a:gd name="adj2" fmla="val 19775"/>
            </a:avLst>
          </a:prstGeom>
          <a:solidFill>
            <a:schemeClr val="accent6"/>
          </a:solidFill>
          <a:ln w="38100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05629" y="3373296"/>
            <a:ext cx="2171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All I have to do is add!</a:t>
            </a:r>
          </a:p>
        </p:txBody>
      </p:sp>
    </p:spTree>
    <p:extLst>
      <p:ext uri="{BB962C8B-B14F-4D97-AF65-F5344CB8AC3E}">
        <p14:creationId xmlns:p14="http://schemas.microsoft.com/office/powerpoint/2010/main" val="3724630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animBg="1"/>
      <p:bldP spid="11" grpId="0" animBg="1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>
            <a:off x="342900" y="2260996"/>
            <a:ext cx="8458200" cy="2500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607626" y="914400"/>
            <a:ext cx="0" cy="33147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979411"/>
            <a:ext cx="1028700" cy="1253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Oval Callout 15"/>
          <p:cNvSpPr/>
          <p:nvPr/>
        </p:nvSpPr>
        <p:spPr>
          <a:xfrm>
            <a:off x="1579972" y="914400"/>
            <a:ext cx="2743200" cy="1257300"/>
          </a:xfrm>
          <a:prstGeom prst="wedgeEllipseCallout">
            <a:avLst>
              <a:gd name="adj1" fmla="val -59818"/>
              <a:gd name="adj2" fmla="val -13283"/>
            </a:avLst>
          </a:prstGeom>
          <a:solidFill>
            <a:schemeClr val="accent6"/>
          </a:solidFill>
          <a:ln w="38100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68501" y="1190778"/>
            <a:ext cx="22373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All I have to do is add!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000999" y="979411"/>
            <a:ext cx="973607" cy="1281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Oval Callout 18"/>
          <p:cNvSpPr/>
          <p:nvPr/>
        </p:nvSpPr>
        <p:spPr>
          <a:xfrm flipH="1">
            <a:off x="4794662" y="800100"/>
            <a:ext cx="3086100" cy="1371600"/>
          </a:xfrm>
          <a:prstGeom prst="wedgeEllipseCallout">
            <a:avLst>
              <a:gd name="adj1" fmla="val -59048"/>
              <a:gd name="adj2" fmla="val -5491"/>
            </a:avLst>
          </a:prstGeom>
          <a:solidFill>
            <a:schemeClr val="accent6"/>
          </a:solidFill>
          <a:ln w="38100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14900" y="1127551"/>
            <a:ext cx="2971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understand the whole problem.</a:t>
            </a:r>
          </a:p>
        </p:txBody>
      </p:sp>
      <p:sp>
        <p:nvSpPr>
          <p:cNvPr id="23" name="Text Placeholder 3"/>
          <p:cNvSpPr txBox="1">
            <a:spLocks/>
          </p:cNvSpPr>
          <p:nvPr/>
        </p:nvSpPr>
        <p:spPr bwMode="auto">
          <a:xfrm>
            <a:off x="114300" y="2657213"/>
            <a:ext cx="4114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134 + 55 + 395 = 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4" name="Text Placeholder 3"/>
          <p:cNvSpPr txBox="1">
            <a:spLocks/>
          </p:cNvSpPr>
          <p:nvPr/>
        </p:nvSpPr>
        <p:spPr bwMode="auto">
          <a:xfrm>
            <a:off x="365166" y="3314700"/>
            <a:ext cx="4114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134 + 55 + 395 = 584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5" name="Text Placeholder 3"/>
          <p:cNvSpPr txBox="1">
            <a:spLocks/>
          </p:cNvSpPr>
          <p:nvPr/>
        </p:nvSpPr>
        <p:spPr bwMode="auto">
          <a:xfrm>
            <a:off x="961901" y="448661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There are </a:t>
            </a:r>
            <a:r>
              <a:rPr lang="en-US" sz="2800" u="sng" dirty="0" smtClean="0">
                <a:solidFill>
                  <a:schemeClr val="accent1"/>
                </a:solidFill>
                <a:latin typeface="Orly's Font 2" pitchFamily="66" charset="0"/>
              </a:rPr>
              <a:t>584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dogs in the pet store.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342900" y="979411"/>
            <a:ext cx="4137066" cy="3249689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V="1">
            <a:off x="342900" y="979412"/>
            <a:ext cx="4135582" cy="3363988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7159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19" grpId="0" animBg="1"/>
      <p:bldP spid="21" grpId="0"/>
      <p:bldP spid="23" grpId="0"/>
      <p:bldP spid="24" grpId="0"/>
      <p:bldP spid="25" grpId="0"/>
      <p:bldP spid="2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Placeholder 2"/>
          <p:cNvSpPr txBox="1">
            <a:spLocks/>
          </p:cNvSpPr>
          <p:nvPr/>
        </p:nvSpPr>
        <p:spPr bwMode="auto">
          <a:xfrm>
            <a:off x="114300" y="2310191"/>
            <a:ext cx="89154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At the pet store, there are 134 birds, 55 cats, and some dogs.  If there are 395 animals in all, how many dogs were in the pet store?</a:t>
            </a:r>
            <a:endParaRPr lang="en-US" sz="2800" dirty="0">
              <a:solidFill>
                <a:schemeClr val="accent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71500" y="3161429"/>
            <a:ext cx="8039100" cy="398463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43300" y="2707575"/>
            <a:ext cx="5257800" cy="398463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Text Placeholder 2"/>
          <p:cNvSpPr txBox="1">
            <a:spLocks/>
          </p:cNvSpPr>
          <p:nvPr/>
        </p:nvSpPr>
        <p:spPr bwMode="auto">
          <a:xfrm>
            <a:off x="1066800" y="4100501"/>
            <a:ext cx="7543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There were </a:t>
            </a:r>
            <a:r>
              <a:rPr lang="en-US" sz="2800" u="sng" dirty="0" smtClean="0">
                <a:solidFill>
                  <a:schemeClr val="accent5"/>
                </a:solidFill>
              </a:rPr>
              <a:t>     </a:t>
            </a:r>
            <a:r>
              <a:rPr lang="en-US" sz="2800" dirty="0" smtClean="0">
                <a:solidFill>
                  <a:schemeClr val="accent5"/>
                </a:solidFill>
              </a:rPr>
              <a:t> dogs in the pet store.</a:t>
            </a:r>
            <a:endParaRPr lang="en-US" sz="2800" dirty="0">
              <a:solidFill>
                <a:schemeClr val="accent5"/>
              </a:solidFill>
            </a:endParaRPr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642" y="46015"/>
            <a:ext cx="3638115" cy="214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7" grpId="0" animBg="1"/>
      <p:bldP spid="7" grpId="1" animBg="1"/>
      <p:bldP spid="8" grpId="0" animBg="1"/>
      <p:bldP spid="8" grpId="1" animBg="1"/>
      <p:bldP spid="9" grpId="0"/>
      <p:bldP spid="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114300" y="2310191"/>
            <a:ext cx="89154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At the pet store, there are 134 birds, 55 cats, and some dogs.  If there are 395 animals in all, how many dogs were in the pet store?</a:t>
            </a:r>
            <a:endParaRPr lang="en-US" sz="2800" dirty="0">
              <a:solidFill>
                <a:schemeClr val="accent1"/>
              </a:solidFill>
            </a:endParaRPr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642" y="46015"/>
            <a:ext cx="3638115" cy="214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4875" y="517027"/>
            <a:ext cx="239508" cy="217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 Placeholder 2"/>
          <p:cNvSpPr txBox="1">
            <a:spLocks/>
          </p:cNvSpPr>
          <p:nvPr/>
        </p:nvSpPr>
        <p:spPr bwMode="auto">
          <a:xfrm>
            <a:off x="514350" y="4105893"/>
            <a:ext cx="1714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</a:rPr>
              <a:t>Animals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13" name="Text Placeholder 2"/>
          <p:cNvSpPr txBox="1">
            <a:spLocks/>
          </p:cNvSpPr>
          <p:nvPr/>
        </p:nvSpPr>
        <p:spPr bwMode="auto">
          <a:xfrm>
            <a:off x="0" y="4454687"/>
            <a:ext cx="2743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</a:rPr>
              <a:t>in the pet store</a:t>
            </a:r>
            <a:endParaRPr lang="en-US" dirty="0">
              <a:solidFill>
                <a:schemeClr val="accent3"/>
              </a:solidFill>
            </a:endParaRPr>
          </a:p>
        </p:txBody>
      </p:sp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4157" y="851787"/>
            <a:ext cx="239508" cy="217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0051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81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114300" y="1143000"/>
            <a:ext cx="89154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At the pet store, there are 134 birds, 55 cats, and some dogs.  If there are 395 animals in all, how many dogs were in the pet store?</a:t>
            </a:r>
            <a:endParaRPr lang="en-US" sz="2800" dirty="0">
              <a:solidFill>
                <a:schemeClr val="accent1"/>
              </a:solidFill>
            </a:endParaRPr>
          </a:p>
        </p:txBody>
      </p:sp>
      <p:sp>
        <p:nvSpPr>
          <p:cNvPr id="12" name="Text Placeholder 2"/>
          <p:cNvSpPr txBox="1">
            <a:spLocks/>
          </p:cNvSpPr>
          <p:nvPr/>
        </p:nvSpPr>
        <p:spPr bwMode="auto">
          <a:xfrm>
            <a:off x="1271400" y="3360728"/>
            <a:ext cx="1714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</a:rPr>
              <a:t>Animals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13" name="Text Placeholder 2"/>
          <p:cNvSpPr txBox="1">
            <a:spLocks/>
          </p:cNvSpPr>
          <p:nvPr/>
        </p:nvSpPr>
        <p:spPr bwMode="auto">
          <a:xfrm>
            <a:off x="757050" y="3709522"/>
            <a:ext cx="2743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</a:rPr>
              <a:t>in the pet store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500250" y="3502951"/>
            <a:ext cx="1849582" cy="57150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Text Placeholder 2"/>
          <p:cNvSpPr txBox="1">
            <a:spLocks/>
          </p:cNvSpPr>
          <p:nvPr/>
        </p:nvSpPr>
        <p:spPr bwMode="auto">
          <a:xfrm>
            <a:off x="3989365" y="3612786"/>
            <a:ext cx="8713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134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0" name="Text Placeholder 2"/>
          <p:cNvSpPr txBox="1">
            <a:spLocks/>
          </p:cNvSpPr>
          <p:nvPr/>
        </p:nvSpPr>
        <p:spPr bwMode="auto">
          <a:xfrm>
            <a:off x="3857623" y="3155586"/>
            <a:ext cx="11318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birds</a:t>
            </a:r>
            <a:endParaRPr lang="en-US" dirty="0">
              <a:solidFill>
                <a:schemeClr val="accent1"/>
              </a:solidFill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08565">
            <a:off x="6961792" y="1137523"/>
            <a:ext cx="323850" cy="41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08565">
            <a:off x="8629504" y="1151469"/>
            <a:ext cx="323850" cy="41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Rectangle 17"/>
          <p:cNvSpPr/>
          <p:nvPr/>
        </p:nvSpPr>
        <p:spPr>
          <a:xfrm>
            <a:off x="5343400" y="3502951"/>
            <a:ext cx="924791" cy="57150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5370119" y="3612786"/>
            <a:ext cx="8713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55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20" name="Text Placeholder 2"/>
          <p:cNvSpPr txBox="1">
            <a:spLocks/>
          </p:cNvSpPr>
          <p:nvPr/>
        </p:nvSpPr>
        <p:spPr bwMode="auto">
          <a:xfrm>
            <a:off x="5393375" y="3160051"/>
            <a:ext cx="8713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cats</a:t>
            </a:r>
            <a:endParaRPr lang="en-US" dirty="0">
              <a:solidFill>
                <a:schemeClr val="accent1"/>
              </a:solidFill>
            </a:endParaRPr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08565">
            <a:off x="3342804" y="1553896"/>
            <a:ext cx="323850" cy="41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Rectangle 21"/>
          <p:cNvSpPr/>
          <p:nvPr/>
        </p:nvSpPr>
        <p:spPr>
          <a:xfrm>
            <a:off x="6275612" y="3502951"/>
            <a:ext cx="1297116" cy="57150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3" name="Text Placeholder 2"/>
          <p:cNvSpPr txBox="1">
            <a:spLocks/>
          </p:cNvSpPr>
          <p:nvPr/>
        </p:nvSpPr>
        <p:spPr bwMode="auto">
          <a:xfrm>
            <a:off x="6378532" y="3155586"/>
            <a:ext cx="11788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dogs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 bwMode="auto">
          <a:xfrm>
            <a:off x="4926775" y="4531910"/>
            <a:ext cx="11788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395</a:t>
            </a:r>
            <a:endParaRPr lang="en-US" dirty="0">
              <a:solidFill>
                <a:schemeClr val="accent1"/>
              </a:solidFill>
            </a:endParaRPr>
          </a:p>
        </p:txBody>
      </p:sp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08565">
            <a:off x="1081766" y="2039532"/>
            <a:ext cx="270805" cy="348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Left Brace 27"/>
          <p:cNvSpPr/>
          <p:nvPr/>
        </p:nvSpPr>
        <p:spPr>
          <a:xfrm rot="16200000">
            <a:off x="5375086" y="2252636"/>
            <a:ext cx="322806" cy="4072478"/>
          </a:xfrm>
          <a:prstGeom prst="leftBrace">
            <a:avLst>
              <a:gd name="adj1" fmla="val 8333"/>
              <a:gd name="adj2" fmla="val 49809"/>
            </a:avLst>
          </a:prstGeom>
          <a:noFill/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85281">
            <a:off x="8533308" y="1966407"/>
            <a:ext cx="323850" cy="41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6488494" y="3621716"/>
            <a:ext cx="8713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?</a:t>
            </a:r>
            <a:endParaRPr lang="en-US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6440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3" grpId="0"/>
      <p:bldP spid="2" grpId="0" animBg="1"/>
      <p:bldP spid="9" grpId="0"/>
      <p:bldP spid="10" grpId="0"/>
      <p:bldP spid="18" grpId="0" animBg="1"/>
      <p:bldP spid="19" grpId="0"/>
      <p:bldP spid="20" grpId="0"/>
      <p:bldP spid="22" grpId="0" animBg="1"/>
      <p:bldP spid="23" grpId="0"/>
      <p:bldP spid="24" grpId="0"/>
      <p:bldP spid="28" grpId="0" animBg="1"/>
      <p:bldP spid="30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7189</TotalTime>
  <Words>448</Words>
  <Application>Microsoft Office PowerPoint</Application>
  <PresentationFormat>On-screen Show (16:10)</PresentationFormat>
  <Paragraphs>107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Courier New</vt:lpstr>
      <vt:lpstr>Orly's Font 2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298</cp:revision>
  <dcterms:created xsi:type="dcterms:W3CDTF">2011-06-12T17:04:43Z</dcterms:created>
  <dcterms:modified xsi:type="dcterms:W3CDTF">2015-06-07T11:44:37Z</dcterms:modified>
</cp:coreProperties>
</file>